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7"/>
  </p:notesMasterIdLst>
  <p:sldIdLst>
    <p:sldId id="848" r:id="rId5"/>
    <p:sldId id="87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47A19-CFA8-4AB3-8DA6-3466AB590B1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C1CB4-27A9-4802-ABC8-3231CDBE8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4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5476875"/>
          </a:xfrm>
          <a:prstGeom prst="rect">
            <a:avLst/>
          </a:prstGeom>
        </p:spPr>
      </p:pic>
      <p:pic>
        <p:nvPicPr>
          <p:cNvPr id="6" name="LowerBa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95700"/>
            <a:ext cx="12192000" cy="31623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2326" y="5863174"/>
            <a:ext cx="9540815" cy="332399"/>
          </a:xfr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 lang="en-US" sz="2400" b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326" y="5366881"/>
            <a:ext cx="9540815" cy="484748"/>
          </a:xfrm>
        </p:spPr>
        <p:txBody>
          <a:bodyPr wrap="square" lIns="0" tIns="0" rIns="0" bIns="0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500" b="1" kern="1200" dirty="0">
                <a:solidFill>
                  <a:schemeClr val="bg1"/>
                </a:solidFill>
                <a:effectLst>
                  <a:outerShdw blurRad="88900" dist="38100" dir="36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Click to edit Master title style</a:t>
            </a:r>
          </a:p>
        </p:txBody>
      </p:sp>
      <p:pic>
        <p:nvPicPr>
          <p:cNvPr id="7" name="Army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26" y="1"/>
            <a:ext cx="1993900" cy="1857375"/>
          </a:xfrm>
          <a:prstGeom prst="rect">
            <a:avLst/>
          </a:prstGeom>
        </p:spPr>
      </p:pic>
      <p:sp>
        <p:nvSpPr>
          <p:cNvPr id="11" name="Classification Lower"/>
          <p:cNvSpPr txBox="1">
            <a:spLocks/>
          </p:cNvSpPr>
          <p:nvPr userDrawn="1"/>
        </p:nvSpPr>
        <p:spPr>
          <a:xfrm>
            <a:off x="0" y="6724791"/>
            <a:ext cx="11353800" cy="138499"/>
          </a:xfrm>
          <a:prstGeom prst="rect">
            <a:avLst/>
          </a:prstGeom>
        </p:spPr>
        <p:txBody>
          <a:bodyPr vert="horz" wrap="square" lIns="91440" tIns="0" rIns="0" bIns="0" rtlCol="0" anchor="t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b="1" dirty="0"/>
              <a:t>UNCLASSIFIED//FOUO</a:t>
            </a:r>
          </a:p>
        </p:txBody>
      </p:sp>
      <p:sp>
        <p:nvSpPr>
          <p:cNvPr id="12" name="Classification Top"/>
          <p:cNvSpPr txBox="1">
            <a:spLocks/>
          </p:cNvSpPr>
          <p:nvPr userDrawn="1"/>
        </p:nvSpPr>
        <p:spPr>
          <a:xfrm>
            <a:off x="1041400" y="1"/>
            <a:ext cx="105156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bg1"/>
                </a:solidFill>
              </a:rPr>
              <a:t>UNCLASSIFIED//FOUO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009" y="4089863"/>
            <a:ext cx="1219244" cy="83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1758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SC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39143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005" y="3136479"/>
            <a:ext cx="10515600" cy="757130"/>
          </a:xfrm>
        </p:spPr>
        <p:txBody>
          <a:bodyPr anchor="b"/>
          <a:lstStyle>
            <a:lvl1pPr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15354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MSC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81" y="100585"/>
            <a:ext cx="1060704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10743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MSC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664" y="100585"/>
            <a:ext cx="1060704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19914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MSC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663" y="100585"/>
            <a:ext cx="1060704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6048882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15681" y="99566"/>
            <a:ext cx="10607040" cy="290849"/>
          </a:xfrm>
        </p:spPr>
        <p:txBody>
          <a:bodyPr lIns="0" tIns="0" rIns="0" bIns="0"/>
          <a:lstStyle>
            <a:lvl1pPr>
              <a:defRPr sz="2100" b="1" i="0">
                <a:solidFill>
                  <a:srgbClr val="BEBEB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3F7BE-02AF-4391-9001-71140CBB96D2}" type="datetime1">
              <a:rPr lang="en-US" smtClean="0"/>
              <a:t>11/4/2024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13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8575">
              <a:lnSpc>
                <a:spcPts val="1200"/>
              </a:lnSpc>
            </a:pPr>
            <a:r>
              <a:rPr lang="en-US"/>
              <a:t>1 </a:t>
            </a:r>
            <a:fld id="{81D60167-4931-47E6-BA6A-407CBD079E47}" type="slidenum">
              <a:rPr smtClean="0"/>
              <a:pPr marL="28575">
                <a:lnSpc>
                  <a:spcPts val="120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033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S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81" y="104036"/>
            <a:ext cx="1060704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74977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81" y="100585"/>
            <a:ext cx="1060704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003" y="6190488"/>
            <a:ext cx="11076517" cy="369332"/>
          </a:xfrm>
        </p:spPr>
        <p:txBody>
          <a:bodyPr vert="horz" wrap="square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/>
              <a:t>Click to add bumper</a:t>
            </a:r>
          </a:p>
        </p:txBody>
      </p:sp>
    </p:spTree>
    <p:extLst>
      <p:ext uri="{BB962C8B-B14F-4D97-AF65-F5344CB8AC3E}">
        <p14:creationId xmlns:p14="http://schemas.microsoft.com/office/powerpoint/2010/main" val="193487644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SC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81" y="100585"/>
            <a:ext cx="1060704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46029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81" y="100585"/>
            <a:ext cx="1036320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81" y="1144468"/>
            <a:ext cx="103632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115681" y="591864"/>
            <a:ext cx="9960836" cy="369332"/>
          </a:xfrm>
        </p:spPr>
        <p:txBody>
          <a:bodyPr vert="horz" wrap="square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14415928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81" y="100585"/>
            <a:ext cx="1036320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81" y="1144468"/>
            <a:ext cx="103632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115681" y="591864"/>
            <a:ext cx="9960836" cy="369332"/>
          </a:xfrm>
        </p:spPr>
        <p:txBody>
          <a:bodyPr vert="horz" wrap="square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96550949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81" y="100585"/>
            <a:ext cx="1036320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003" y="6193640"/>
            <a:ext cx="11076517" cy="369332"/>
          </a:xfrm>
        </p:spPr>
        <p:txBody>
          <a:bodyPr vert="horz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/>
              <a:t>Click to add bumper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115681" y="591864"/>
            <a:ext cx="9960836" cy="369332"/>
          </a:xfrm>
        </p:spPr>
        <p:txBody>
          <a:bodyPr vert="horz" wrap="square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73701633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Title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81" y="100585"/>
            <a:ext cx="1036320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003" y="6193640"/>
            <a:ext cx="11076517" cy="369332"/>
          </a:xfrm>
        </p:spPr>
        <p:txBody>
          <a:bodyPr vert="horz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/>
              <a:t>Click to add bumper</a:t>
            </a:r>
          </a:p>
        </p:txBody>
      </p:sp>
    </p:spTree>
    <p:extLst>
      <p:ext uri="{BB962C8B-B14F-4D97-AF65-F5344CB8AC3E}">
        <p14:creationId xmlns:p14="http://schemas.microsoft.com/office/powerpoint/2010/main" val="242014056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81" y="100585"/>
            <a:ext cx="1036320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115681" y="591864"/>
            <a:ext cx="9960836" cy="369332"/>
          </a:xfrm>
        </p:spPr>
        <p:txBody>
          <a:bodyPr vert="horz" wrap="square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47024798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werBar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80009"/>
            <a:ext cx="12192000" cy="923925"/>
          </a:xfrm>
          <a:prstGeom prst="rect">
            <a:avLst/>
          </a:prstGeom>
        </p:spPr>
      </p:pic>
      <p:pic>
        <p:nvPicPr>
          <p:cNvPr id="10" name="TopBar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93"/>
            <a:ext cx="12192000" cy="10287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15681" y="99566"/>
            <a:ext cx="1060704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/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5681" y="711257"/>
            <a:ext cx="10363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469" y="6054652"/>
            <a:ext cx="878996" cy="60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5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8" r:id="rId15"/>
  </p:sldLayoutIdLst>
  <p:transition spd="slow">
    <p:fade/>
  </p:transition>
  <p:hf hdr="0" ft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dirty="0">
          <a:solidFill>
            <a:srgbClr val="7F7F7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90000"/>
        </a:lnSpc>
        <a:spcBef>
          <a:spcPts val="1000"/>
        </a:spcBef>
        <a:buClrTx/>
        <a:buFont typeface="Wingdings" panose="05000000000000000000" pitchFamily="2" charset="2"/>
        <a:buChar char="ü"/>
        <a:defRPr lang="en-US" sz="2400" b="1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46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41363" indent="-2238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74725" indent="-173038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985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74675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792">
          <p15:clr>
            <a:srgbClr val="F26B43"/>
          </p15:clr>
        </p15:guide>
        <p15:guide id="3" pos="5352">
          <p15:clr>
            <a:srgbClr val="F26B43"/>
          </p15:clr>
        </p15:guide>
        <p15:guide id="4" orient="horz" pos="1104">
          <p15:clr>
            <a:srgbClr val="F26B43"/>
          </p15:clr>
        </p15:guide>
        <p15:guide id="5" orient="horz" pos="2376">
          <p15:clr>
            <a:srgbClr val="F26B43"/>
          </p15:clr>
        </p15:guide>
        <p15:guide id="6" orient="horz" pos="3432">
          <p15:clr>
            <a:srgbClr val="F26B43"/>
          </p15:clr>
        </p15:guide>
        <p15:guide id="7" pos="5760">
          <p15:clr>
            <a:srgbClr val="F26B43"/>
          </p15:clr>
        </p15:guide>
        <p15:guide id="8" orient="horz">
          <p15:clr>
            <a:srgbClr val="F26B43"/>
          </p15:clr>
        </p15:guide>
        <p15:guide id="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0D5E225-760A-1BE9-AA27-CDE6E0362544}"/>
              </a:ext>
            </a:extLst>
          </p:cNvPr>
          <p:cNvSpPr txBox="1"/>
          <p:nvPr/>
        </p:nvSpPr>
        <p:spPr>
          <a:xfrm>
            <a:off x="5427058" y="4925208"/>
            <a:ext cx="319974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Off-Post High Crime Times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Arial" panose="020B0604020202020204" pitchFamily="34" charset="0"/>
              </a:rPr>
              <a:t>Saturday Night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Thursday Evenings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Monday Evenings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44E8F5-9252-22CC-9ACC-E904F568EE92}"/>
              </a:ext>
            </a:extLst>
          </p:cNvPr>
          <p:cNvSpPr txBox="1"/>
          <p:nvPr/>
        </p:nvSpPr>
        <p:spPr>
          <a:xfrm>
            <a:off x="1128741" y="661288"/>
            <a:ext cx="3050151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Top 5 Off-Post Crimes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Burglary from a vehicle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Arial" panose="020B0604020202020204" pitchFamily="34" charset="0"/>
              </a:rPr>
              <a:t>Motor vehicle theft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Assault - Other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Theft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Aggravated Assault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350" y="3842692"/>
            <a:ext cx="58918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5-Points area (night light area near college) (Gervais/Harden/Devine Streets)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2-Notch / North Trenholme Decker Blvd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Forest Drive / Percival Road (Area outside of ACP 2)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Garners Ferry Rd (7200 – 7600 Blocks)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St. Andrews Rd/I-26/Broad River Rd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W. Beltline Blvd/Bailey St area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Harbison Blvd area (Shopping Mall area)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297463" y="631055"/>
            <a:ext cx="6494803" cy="4097006"/>
            <a:chOff x="123291" y="1090291"/>
            <a:chExt cx="6842588" cy="41167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291" y="1090291"/>
              <a:ext cx="6842588" cy="4116725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2377378" y="1778178"/>
              <a:ext cx="2722652" cy="2688625"/>
            </a:xfrm>
            <a:prstGeom prst="ellipse">
              <a:avLst/>
            </a:prstGeom>
            <a:solidFill>
              <a:srgbClr val="000000">
                <a:alpha val="34118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31432" y="3271067"/>
              <a:ext cx="301855" cy="371110"/>
            </a:xfrm>
            <a:prstGeom prst="rect">
              <a:avLst/>
            </a:prstGeom>
            <a:noFill/>
            <a:ln w="4762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38704" y="2134121"/>
              <a:ext cx="301855" cy="371110"/>
            </a:xfrm>
            <a:prstGeom prst="rect">
              <a:avLst/>
            </a:prstGeom>
            <a:noFill/>
            <a:ln w="4762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46449" y="2755700"/>
              <a:ext cx="301855" cy="371110"/>
            </a:xfrm>
            <a:prstGeom prst="rect">
              <a:avLst/>
            </a:prstGeom>
            <a:noFill/>
            <a:ln w="4762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660315" y="2777076"/>
              <a:ext cx="1061715" cy="417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Fort Jackson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60988" y="3916617"/>
              <a:ext cx="301855" cy="371110"/>
            </a:xfrm>
            <a:prstGeom prst="rect">
              <a:avLst/>
            </a:prstGeom>
            <a:noFill/>
            <a:ln w="4762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91915" y="2452005"/>
              <a:ext cx="301855" cy="371110"/>
            </a:xfrm>
            <a:prstGeom prst="rect">
              <a:avLst/>
            </a:prstGeom>
            <a:noFill/>
            <a:ln w="4762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67701" y="2593680"/>
              <a:ext cx="301855" cy="371110"/>
            </a:xfrm>
            <a:prstGeom prst="rect">
              <a:avLst/>
            </a:prstGeom>
            <a:noFill/>
            <a:ln w="4762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85302" y="1860371"/>
              <a:ext cx="301855" cy="371110"/>
            </a:xfrm>
            <a:prstGeom prst="rect">
              <a:avLst/>
            </a:prstGeom>
            <a:noFill/>
            <a:ln w="4762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7</a:t>
              </a:r>
            </a:p>
          </p:txBody>
        </p:sp>
      </p:grpSp>
      <p:sp>
        <p:nvSpPr>
          <p:cNvPr id="16" name="object 3"/>
          <p:cNvSpPr txBox="1">
            <a:spLocks/>
          </p:cNvSpPr>
          <p:nvPr/>
        </p:nvSpPr>
        <p:spPr bwMode="gray">
          <a:xfrm>
            <a:off x="2429068" y="95069"/>
            <a:ext cx="7436499" cy="4985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rgbClr val="7F7F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8405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55084" algn="l"/>
              </a:tabLst>
              <a:defRPr/>
            </a:pPr>
            <a:r>
              <a:rPr kumimoji="0" lang="en-US" sz="3600" b="1" i="0" u="none" strike="noStrike" kern="1200" cap="none" spc="-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Off-Post Crime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237330" y="3668008"/>
            <a:ext cx="578496" cy="9515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YOU ARE HERE</a:t>
            </a: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 flipH="1" flipV="1">
            <a:off x="8099441" y="2956550"/>
            <a:ext cx="373448" cy="85662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35B16AD-F0D8-F246-C80F-C00B3AF37776}"/>
              </a:ext>
            </a:extLst>
          </p:cNvPr>
          <p:cNvGrpSpPr/>
          <p:nvPr/>
        </p:nvGrpSpPr>
        <p:grpSpPr>
          <a:xfrm>
            <a:off x="8399948" y="4711623"/>
            <a:ext cx="2268052" cy="426549"/>
            <a:chOff x="7834465" y="3551615"/>
            <a:chExt cx="3024069" cy="56873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D083647-4052-331E-4261-09D6BE8F98B1}"/>
                </a:ext>
              </a:extLst>
            </p:cNvPr>
            <p:cNvSpPr/>
            <p:nvPr/>
          </p:nvSpPr>
          <p:spPr>
            <a:xfrm>
              <a:off x="7940880" y="3883578"/>
              <a:ext cx="2743200" cy="180942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34000">
                  <a:srgbClr val="00B050"/>
                </a:gs>
                <a:gs pos="68000">
                  <a:srgbClr val="FFFF00"/>
                </a:gs>
                <a:gs pos="100000">
                  <a:schemeClr val="accent2"/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F034ACE-2E7D-7B98-2091-1EA1F73A8863}"/>
                </a:ext>
              </a:extLst>
            </p:cNvPr>
            <p:cNvSpPr txBox="1"/>
            <p:nvPr/>
          </p:nvSpPr>
          <p:spPr>
            <a:xfrm>
              <a:off x="8110353" y="3551615"/>
              <a:ext cx="2310889" cy="284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88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Criminal Incident Concentration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A2DBA92-1A91-8BCB-6FC6-D3B4A2594E02}"/>
                </a:ext>
              </a:extLst>
            </p:cNvPr>
            <p:cNvSpPr txBox="1"/>
            <p:nvPr/>
          </p:nvSpPr>
          <p:spPr>
            <a:xfrm>
              <a:off x="7834465" y="3679371"/>
              <a:ext cx="494152" cy="284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8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Low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1D35473-7FFD-0E99-D9B8-B0215E176953}"/>
                </a:ext>
              </a:extLst>
            </p:cNvPr>
            <p:cNvSpPr txBox="1"/>
            <p:nvPr/>
          </p:nvSpPr>
          <p:spPr>
            <a:xfrm>
              <a:off x="10245401" y="3673901"/>
              <a:ext cx="613133" cy="446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8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High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951492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394" y="1217768"/>
            <a:ext cx="5266795" cy="3371034"/>
          </a:xfrm>
          <a:prstGeom prst="rect">
            <a:avLst/>
          </a:prstGeom>
        </p:spPr>
      </p:pic>
      <p:sp>
        <p:nvSpPr>
          <p:cNvPr id="2" name="Flowchart: Process 1"/>
          <p:cNvSpPr/>
          <p:nvPr/>
        </p:nvSpPr>
        <p:spPr>
          <a:xfrm>
            <a:off x="7559312" y="4228135"/>
            <a:ext cx="1273036" cy="290742"/>
          </a:xfrm>
          <a:prstGeom prst="flowChartProcess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6912 Cabin Creek Rd.</a:t>
            </a:r>
          </a:p>
        </p:txBody>
      </p:sp>
      <p:sp>
        <p:nvSpPr>
          <p:cNvPr id="22" name="Flowchart: Process 21"/>
          <p:cNvSpPr/>
          <p:nvPr/>
        </p:nvSpPr>
        <p:spPr>
          <a:xfrm>
            <a:off x="6717542" y="2119790"/>
            <a:ext cx="1273037" cy="193949"/>
          </a:xfrm>
          <a:prstGeom prst="flowChartProcess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Hookah on the River</a:t>
            </a:r>
          </a:p>
        </p:txBody>
      </p:sp>
      <p:sp>
        <p:nvSpPr>
          <p:cNvPr id="23" name="Flowchart: Process 22"/>
          <p:cNvSpPr/>
          <p:nvPr/>
        </p:nvSpPr>
        <p:spPr>
          <a:xfrm>
            <a:off x="7033274" y="2329777"/>
            <a:ext cx="957305" cy="277519"/>
          </a:xfrm>
          <a:prstGeom prst="flowChartProcess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Exquisite Events Center</a:t>
            </a:r>
          </a:p>
        </p:txBody>
      </p:sp>
      <p:sp>
        <p:nvSpPr>
          <p:cNvPr id="24" name="Flowchart: Process 23"/>
          <p:cNvSpPr/>
          <p:nvPr/>
        </p:nvSpPr>
        <p:spPr>
          <a:xfrm>
            <a:off x="5770322" y="1649292"/>
            <a:ext cx="640400" cy="553398"/>
          </a:xfrm>
          <a:prstGeom prst="flowChartProcess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Tropical Breeze Bar and Grill</a:t>
            </a:r>
          </a:p>
        </p:txBody>
      </p:sp>
      <p:sp>
        <p:nvSpPr>
          <p:cNvPr id="25" name="Flowchart: Process 24"/>
          <p:cNvSpPr/>
          <p:nvPr/>
        </p:nvSpPr>
        <p:spPr>
          <a:xfrm>
            <a:off x="8381811" y="1713745"/>
            <a:ext cx="808476" cy="250853"/>
          </a:xfrm>
          <a:prstGeom prst="flowChartProcess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My Place</a:t>
            </a:r>
          </a:p>
        </p:txBody>
      </p:sp>
      <p:sp>
        <p:nvSpPr>
          <p:cNvPr id="26" name="Flowchart: Process 25"/>
          <p:cNvSpPr/>
          <p:nvPr/>
        </p:nvSpPr>
        <p:spPr>
          <a:xfrm>
            <a:off x="5771564" y="2366216"/>
            <a:ext cx="728638" cy="234064"/>
          </a:xfrm>
          <a:prstGeom prst="flowChartProcess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Rose Gold</a:t>
            </a:r>
          </a:p>
        </p:txBody>
      </p:sp>
      <p:cxnSp>
        <p:nvCxnSpPr>
          <p:cNvPr id="5" name="Straight Arrow Connector 4"/>
          <p:cNvCxnSpPr>
            <a:stCxn id="2" idx="3"/>
          </p:cNvCxnSpPr>
          <p:nvPr/>
        </p:nvCxnSpPr>
        <p:spPr>
          <a:xfrm>
            <a:off x="8832348" y="4421902"/>
            <a:ext cx="815057" cy="558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850437" y="2329776"/>
            <a:ext cx="110155" cy="3525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3" idx="1"/>
          </p:cNvCxnSpPr>
          <p:nvPr/>
        </p:nvCxnSpPr>
        <p:spPr>
          <a:xfrm flipH="1">
            <a:off x="6979641" y="2468536"/>
            <a:ext cx="53633" cy="2298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4" idx="2"/>
          </p:cNvCxnSpPr>
          <p:nvPr/>
        </p:nvCxnSpPr>
        <p:spPr>
          <a:xfrm>
            <a:off x="6090522" y="2202690"/>
            <a:ext cx="619712" cy="5511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8387783" y="1989881"/>
            <a:ext cx="315883" cy="3763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172992" y="2623303"/>
            <a:ext cx="803681" cy="1389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4" idx="2"/>
          </p:cNvCxnSpPr>
          <p:nvPr/>
        </p:nvCxnSpPr>
        <p:spPr>
          <a:xfrm>
            <a:off x="6090523" y="2202690"/>
            <a:ext cx="1251099" cy="7660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30429" y="1228385"/>
            <a:ext cx="21401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Off-Limit Establishments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Club Kandyland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Faces Lounge</a:t>
            </a:r>
            <a:endParaRPr kumimoji="0" lang="en-US" sz="1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Darrell’s Place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Rumba Night Club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Richland Terrace Apartments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Harbour Landings Apartments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Lake Shore Apartments</a:t>
            </a:r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7"/>
          </p:nvPr>
        </p:nvSpPr>
        <p:spPr>
          <a:xfrm>
            <a:off x="7703539" y="5778755"/>
            <a:ext cx="537028" cy="153888"/>
          </a:xfrm>
        </p:spPr>
        <p:txBody>
          <a:bodyPr/>
          <a:lstStyle/>
          <a:p>
            <a:pPr marL="28575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1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sz="101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 flipV="1">
            <a:off x="8492212" y="3017994"/>
            <a:ext cx="424557" cy="616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8919072" y="2980247"/>
            <a:ext cx="1621350" cy="19651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Dab City Tobacco and Vape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9510917" y="3196749"/>
            <a:ext cx="1029507" cy="2506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CBD Farmacy</a:t>
            </a:r>
          </a:p>
        </p:txBody>
      </p:sp>
      <p:sp>
        <p:nvSpPr>
          <p:cNvPr id="59" name="Rectangle 58"/>
          <p:cNvSpPr/>
          <p:nvPr/>
        </p:nvSpPr>
        <p:spPr>
          <a:xfrm>
            <a:off x="9017991" y="3470140"/>
            <a:ext cx="1522433" cy="18875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Purple Haze Smoke Shop</a:t>
            </a:r>
          </a:p>
        </p:txBody>
      </p:sp>
      <p:cxnSp>
        <p:nvCxnSpPr>
          <p:cNvPr id="60" name="Straight Arrow Connector 59"/>
          <p:cNvCxnSpPr>
            <a:stCxn id="53" idx="1"/>
          </p:cNvCxnSpPr>
          <p:nvPr/>
        </p:nvCxnSpPr>
        <p:spPr>
          <a:xfrm flipH="1" flipV="1">
            <a:off x="8137530" y="3044661"/>
            <a:ext cx="1373386" cy="2773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7646390" y="3304848"/>
            <a:ext cx="1373387" cy="2563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40436" y="3543871"/>
            <a:ext cx="4443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Temporary Off-Limit Establishments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6912 Cabin Creek Road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2700D Broad River Road, Hookah on the River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2700A Broad River Road, Exquisite Events Center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1004 Zimalcrest Dr., Tropical Breeze Bar and Grill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7720 Claudia Dr., My Place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2219 Broad River Road., Rose Gold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3722 River Drive., Tropical Breeze Bar and Grill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Dab City Tobacco &amp; Vape 5496 A, Forest Drive, Columbia, South Carolina 29206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CBD Farmacy, 3407 Forest Drive, Columbia, SC 29206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Purple Haze Smoke Shop, 719 Saluda Ave, Columbia, SC 29205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382892" y="4612758"/>
            <a:ext cx="224420" cy="1247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 Arial"/>
              <a:ea typeface="+mn-ea"/>
              <a:cs typeface="+mn-cs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416478" y="4624584"/>
            <a:ext cx="224420" cy="1247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 Arial"/>
              <a:ea typeface="+mn-ea"/>
              <a:cs typeface="+mn-cs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732906" y="4621131"/>
            <a:ext cx="224420" cy="1247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 Arial"/>
              <a:ea typeface="+mn-ea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642490" y="4565440"/>
            <a:ext cx="105714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Arial" panose="020B0604020202020204" pitchFamily="34" charset="0"/>
              </a:rPr>
              <a:t>Off-Limit - Bar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000273" y="4584092"/>
            <a:ext cx="212370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Arial" panose="020B0604020202020204" pitchFamily="34" charset="0"/>
              </a:rPr>
              <a:t>Temporary Off-Limits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683844" y="4558540"/>
            <a:ext cx="142312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Arial" panose="020B0604020202020204" pitchFamily="34" charset="0"/>
              </a:rPr>
              <a:t>Off-Limit - Apartment</a:t>
            </a:r>
          </a:p>
        </p:txBody>
      </p:sp>
      <p:sp>
        <p:nvSpPr>
          <p:cNvPr id="71" name="Rectangle 70"/>
          <p:cNvSpPr/>
          <p:nvPr/>
        </p:nvSpPr>
        <p:spPr>
          <a:xfrm>
            <a:off x="9052173" y="4630021"/>
            <a:ext cx="224420" cy="1247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 Arial"/>
              <a:ea typeface="+mn-ea"/>
              <a:cs typeface="+mn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324969" y="4591311"/>
            <a:ext cx="212370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Arial" panose="020B0604020202020204" pitchFamily="34" charset="0"/>
              </a:rPr>
              <a:t>CBD Shops</a:t>
            </a:r>
          </a:p>
        </p:txBody>
      </p:sp>
      <p:sp>
        <p:nvSpPr>
          <p:cNvPr id="76" name="Rectangle 75"/>
          <p:cNvSpPr/>
          <p:nvPr/>
        </p:nvSpPr>
        <p:spPr>
          <a:xfrm>
            <a:off x="5203469" y="5048034"/>
            <a:ext cx="70003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Note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 Club Kandyland- (closed as of spring 2019)   (Drug/Criminal Activity)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 Faces Lounge- (closed as of spring 2019)     (Drug/Criminal Activity)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 Darrell’s Place- (closed as of winter 2018)     (Drug/Criminal Activity)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 Rumba Night Club                                          (Drug/Criminal Activity)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 Richland Terrace Apartments                        (Pest infestation, high crime)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 Harbour Landing Apartments                         (Multiple shootings)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 Lake Shore Apartments                                 (Multiple shootings)</a:t>
            </a:r>
          </a:p>
        </p:txBody>
      </p:sp>
      <p:sp>
        <p:nvSpPr>
          <p:cNvPr id="43" name="Title 3"/>
          <p:cNvSpPr>
            <a:spLocks noGrp="1"/>
          </p:cNvSpPr>
          <p:nvPr>
            <p:ph type="title"/>
          </p:nvPr>
        </p:nvSpPr>
        <p:spPr>
          <a:xfrm>
            <a:off x="1" y="89321"/>
            <a:ext cx="12192000" cy="520281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 Arial"/>
              </a:rPr>
              <a:t>FJ Off-Limit Establishments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D76D18-4CC5-459B-D9CD-5D4834B31990}"/>
              </a:ext>
            </a:extLst>
          </p:cNvPr>
          <p:cNvSpPr/>
          <p:nvPr/>
        </p:nvSpPr>
        <p:spPr>
          <a:xfrm>
            <a:off x="0" y="859053"/>
            <a:ext cx="122038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CAN BE FOUND ON FORT JACKSON WEBSITE!!</a:t>
            </a:r>
          </a:p>
        </p:txBody>
      </p:sp>
    </p:spTree>
    <p:extLst>
      <p:ext uri="{BB962C8B-B14F-4D97-AF65-F5344CB8AC3E}">
        <p14:creationId xmlns:p14="http://schemas.microsoft.com/office/powerpoint/2010/main" val="3558402680"/>
      </p:ext>
    </p:extLst>
  </p:cSld>
  <p:clrMapOvr>
    <a:masterClrMapping/>
  </p:clrMapOvr>
</p:sld>
</file>

<file path=ppt/theme/theme1.xml><?xml version="1.0" encoding="utf-8"?>
<a:theme xmlns:a="http://schemas.openxmlformats.org/drawingml/2006/main" name="MSC Theme">
  <a:themeElements>
    <a:clrScheme name="AMC Branding">
      <a:dk1>
        <a:sysClr val="windowText" lastClr="000000"/>
      </a:dk1>
      <a:lt1>
        <a:sysClr val="window" lastClr="FFFFFF"/>
      </a:lt1>
      <a:dk2>
        <a:srgbClr val="525349"/>
      </a:dk2>
      <a:lt2>
        <a:srgbClr val="7F7F7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563C1"/>
      </a:hlink>
      <a:folHlink>
        <a:srgbClr val="7F3F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F6CBA890B51F4FA277CD923BBB3314" ma:contentTypeVersion="19" ma:contentTypeDescription="Create a new document." ma:contentTypeScope="" ma:versionID="b3a15a3b9d455233e5e4ba67f7aeeb54">
  <xsd:schema xmlns:xsd="http://www.w3.org/2001/XMLSchema" xmlns:xs="http://www.w3.org/2001/XMLSchema" xmlns:p="http://schemas.microsoft.com/office/2006/metadata/properties" xmlns:ns1="http://schemas.microsoft.com/sharepoint/v3" xmlns:ns2="ed0d69b2-bd4f-4816-a0de-1b300c6f6e7e" xmlns:ns3="5a31db01-c022-4654-9d57-8c419d7ea71c" targetNamespace="http://schemas.microsoft.com/office/2006/metadata/properties" ma:root="true" ma:fieldsID="9a291453b4a6adeb87253564ade5669d" ns1:_="" ns2:_="" ns3:_="">
    <xsd:import namespace="http://schemas.microsoft.com/sharepoint/v3"/>
    <xsd:import namespace="ed0d69b2-bd4f-4816-a0de-1b300c6f6e7e"/>
    <xsd:import namespace="5a31db01-c022-4654-9d57-8c419d7ea71c"/>
    <xsd:element name="properties">
      <xsd:complexType>
        <xsd:sequence>
          <xsd:element name="documentManagement">
            <xsd:complexType>
              <xsd:all>
                <xsd:element ref="ns2:Notes" minOccurs="0"/>
                <xsd:element ref="ns2:Link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0d69b2-bd4f-4816-a0de-1b300c6f6e7e" elementFormDefault="qualified">
    <xsd:import namespace="http://schemas.microsoft.com/office/2006/documentManagement/types"/>
    <xsd:import namespace="http://schemas.microsoft.com/office/infopath/2007/PartnerControls"/>
    <xsd:element name="Notes" ma:index="8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Link" ma:index="9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c874fec-6985-468d-9a86-0194f6fd86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31db01-c022-4654-9d57-8c419d7ea71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d3d3fc6-b047-4df1-9d1c-5660bb82f682}" ma:internalName="TaxCatchAll" ma:showField="CatchAllData" ma:web="5a31db01-c022-4654-9d57-8c419d7ea7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Notes xmlns="ed0d69b2-bd4f-4816-a0de-1b300c6f6e7e" xsi:nil="true"/>
    <TaxCatchAll xmlns="5a31db01-c022-4654-9d57-8c419d7ea71c" xsi:nil="true"/>
    <lcf76f155ced4ddcb4097134ff3c332f xmlns="ed0d69b2-bd4f-4816-a0de-1b300c6f6e7e">
      <Terms xmlns="http://schemas.microsoft.com/office/infopath/2007/PartnerControls"/>
    </lcf76f155ced4ddcb4097134ff3c332f>
    <_ip_UnifiedCompliancePolicyProperties xmlns="http://schemas.microsoft.com/sharepoint/v3" xsi:nil="true"/>
    <Link xmlns="ed0d69b2-bd4f-4816-a0de-1b300c6f6e7e">
      <Url xsi:nil="true"/>
      <Description xsi:nil="true"/>
    </Link>
  </documentManagement>
</p:properties>
</file>

<file path=customXml/itemProps1.xml><?xml version="1.0" encoding="utf-8"?>
<ds:datastoreItem xmlns:ds="http://schemas.openxmlformats.org/officeDocument/2006/customXml" ds:itemID="{F170E36D-C0B8-4D95-80A9-09020440A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d0d69b2-bd4f-4816-a0de-1b300c6f6e7e"/>
    <ds:schemaRef ds:uri="5a31db01-c022-4654-9d57-8c419d7ea7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89C4C0-AEBB-4E32-8AB8-67B9696FD2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36A392-241F-4A91-91D7-72859B121D11}">
  <ds:schemaRefs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ed0d69b2-bd4f-4816-a0de-1b300c6f6e7e"/>
    <ds:schemaRef ds:uri="http://schemas.microsoft.com/office/2006/metadata/properties"/>
    <ds:schemaRef ds:uri="http://purl.org/dc/dcmitype/"/>
    <ds:schemaRef ds:uri="5a31db01-c022-4654-9d57-8c419d7ea71c"/>
    <ds:schemaRef ds:uri="http://schemas.microsoft.com/sharepoint/v3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ae6d70f-954b-4811-92b6-0530d6f84c43}" enabled="0" method="" siteId="{fae6d70f-954b-4811-92b6-0530d6f84c4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420</Words>
  <Application>Microsoft Office PowerPoint</Application>
  <PresentationFormat>Widescreen</PresentationFormat>
  <Paragraphs>77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 Arial</vt:lpstr>
      <vt:lpstr>Arial</vt:lpstr>
      <vt:lpstr>Calibri</vt:lpstr>
      <vt:lpstr>Wingdings</vt:lpstr>
      <vt:lpstr>MSC Theme</vt:lpstr>
      <vt:lpstr>PowerPoint Presentation</vt:lpstr>
      <vt:lpstr>FJ Off-Limit Establishments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Fort Jackson Military Police</dc:title>
  <dc:creator>Boughner, Dustin M SGT USARMY TRADOC (USA)</dc:creator>
  <cp:lastModifiedBy>Zaehringer, John F MAJ USARMY SSI (USA)</cp:lastModifiedBy>
  <cp:revision>5</cp:revision>
  <dcterms:created xsi:type="dcterms:W3CDTF">2023-11-07T18:44:14Z</dcterms:created>
  <dcterms:modified xsi:type="dcterms:W3CDTF">2024-11-04T16:03:47Z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0x010100A8F6CBA890B51F4FA277CD923BBB3314</vt:lpwstr>
  </property>
</Properties>
</file>